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72" r:id="rId4"/>
    <p:sldId id="277" r:id="rId5"/>
    <p:sldId id="273" r:id="rId6"/>
    <p:sldId id="259" r:id="rId7"/>
    <p:sldId id="258" r:id="rId8"/>
    <p:sldId id="263" r:id="rId9"/>
    <p:sldId id="268" r:id="rId10"/>
    <p:sldId id="262" r:id="rId11"/>
    <p:sldId id="264" r:id="rId12"/>
    <p:sldId id="267" r:id="rId13"/>
    <p:sldId id="265" r:id="rId14"/>
    <p:sldId id="280" r:id="rId15"/>
    <p:sldId id="279" r:id="rId16"/>
    <p:sldId id="269" r:id="rId17"/>
    <p:sldId id="275" r:id="rId18"/>
    <p:sldId id="270" r:id="rId19"/>
    <p:sldId id="271" r:id="rId20"/>
    <p:sldId id="276" r:id="rId21"/>
    <p:sldId id="274" r:id="rId22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B8CF"/>
    <a:srgbClr val="83BED3"/>
    <a:srgbClr val="CC3300"/>
    <a:srgbClr val="F2ED13"/>
    <a:srgbClr val="FC5938"/>
    <a:srgbClr val="CC9900"/>
    <a:srgbClr val="2BF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C1B77090-E674-4A24-9AF4-A22D8C53D0A7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598A2CB6-4260-449D-871B-F959FC604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58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C5F68249-DC20-4F7C-9084-C9AD492DA77A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C5605F75-29F0-4A83-BB49-9DBE438CB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02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Summarize results from spring distribution work over the last few</a:t>
            </a:r>
            <a:r>
              <a:rPr lang="en-US" baseline="0" dirty="0" smtClean="0"/>
              <a:t> years</a:t>
            </a:r>
          </a:p>
          <a:p>
            <a:r>
              <a:rPr lang="en-US" baseline="0" dirty="0" smtClean="0"/>
              <a:t>Show results from summer and fall distribution work from 2014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05F75-29F0-4A83-BB49-9DBE438CB9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18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Instead of looking at catch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05F75-29F0-4A83-BB49-9DBE438CB9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56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Area 6 was too warm and shallow to hold fish</a:t>
            </a:r>
            <a:r>
              <a:rPr lang="en-US" baseline="0" dirty="0" smtClean="0"/>
              <a:t> (1 fish caught out of 20 sets).</a:t>
            </a:r>
          </a:p>
          <a:p>
            <a:r>
              <a:rPr lang="en-US" dirty="0" smtClean="0"/>
              <a:t>Kruskal-Wallis One-Way</a:t>
            </a:r>
            <a:r>
              <a:rPr lang="en-US" baseline="0" dirty="0" smtClean="0"/>
              <a:t> ANOVA with Dunn’s multiple comparison tests.  Letter in common are not </a:t>
            </a:r>
            <a:r>
              <a:rPr lang="en-US" baseline="0" dirty="0" err="1" smtClean="0"/>
              <a:t>signf</a:t>
            </a:r>
            <a:r>
              <a:rPr lang="en-US" baseline="0" dirty="0" smtClean="0"/>
              <a:t>. different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05F75-29F0-4A83-BB49-9DBE438CB9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7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Conceptual model of movement/milling pattern that</a:t>
            </a:r>
            <a:r>
              <a:rPr lang="en-US" baseline="0" dirty="0" smtClean="0"/>
              <a:t> would cause a bimodal distribution.</a:t>
            </a:r>
          </a:p>
          <a:p>
            <a:r>
              <a:rPr lang="en-US" baseline="0" dirty="0" smtClean="0"/>
              <a:t>Bottom line: there are fish in the forebay available for passage.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05F75-29F0-4A83-BB49-9DBE438CB9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7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05F75-29F0-4A83-BB49-9DBE438CB92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56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Fall Distribution shows subs moved</a:t>
            </a:r>
            <a:r>
              <a:rPr lang="en-US" baseline="0" dirty="0" smtClean="0"/>
              <a:t> towards dam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05F75-29F0-4A83-BB49-9DBE438CB9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49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~90%</a:t>
            </a:r>
            <a:r>
              <a:rPr lang="en-US" baseline="0" dirty="0" smtClean="0"/>
              <a:t> of juvenile Chinook enter as fry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05F75-29F0-4A83-BB49-9DBE438CB9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81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Fry</a:t>
            </a:r>
            <a:r>
              <a:rPr lang="en-US" baseline="0" dirty="0" smtClean="0"/>
              <a:t> occupy shallow nearshore habitat in spring (often times see small schools close to shore)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05F75-29F0-4A83-BB49-9DBE438CB9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63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question</a:t>
            </a:r>
            <a:r>
              <a:rPr lang="en-US" baseline="0" dirty="0" smtClean="0"/>
              <a:t> was-How are they distributed longitudinally (from </a:t>
            </a:r>
            <a:r>
              <a:rPr lang="en-US" baseline="0" dirty="0" err="1" smtClean="0"/>
              <a:t>HoR</a:t>
            </a:r>
            <a:r>
              <a:rPr lang="en-US" baseline="0" dirty="0" smtClean="0"/>
              <a:t> to Dam) in each season?  If passage structure built at forebay, need to know if fish will be available.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05F75-29F0-4A83-BB49-9DBE438CB9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97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Set small box traps and Oneida traps throughout nearshore areas with a stratified random sampling design</a:t>
            </a:r>
            <a:r>
              <a:rPr lang="en-US" baseline="0" dirty="0" smtClean="0"/>
              <a:t> to ensure good coverage all the 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05F75-29F0-4A83-BB49-9DBE438CB9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16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used gill nets in summer and fall since subs were larger and occupying different (pelagic) habitat.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05F75-29F0-4A83-BB49-9DBE438CB9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70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05F75-29F0-4A83-BB49-9DBE438CB9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56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Cougar, Lookout Point (and Detroit –not</a:t>
            </a:r>
            <a:r>
              <a:rPr lang="en-US" baseline="0" dirty="0" smtClean="0"/>
              <a:t> shown) have similar cumulative distributions with more subs near the </a:t>
            </a:r>
            <a:r>
              <a:rPr lang="en-US" baseline="0" dirty="0" err="1" smtClean="0"/>
              <a:t>HoR.</a:t>
            </a:r>
            <a:r>
              <a:rPr lang="en-US" baseline="0" dirty="0" smtClean="0"/>
              <a:t>  Foster demonstrated different pattern.  Foster is the smallest/shallowest reservoir and SS arm effectively reduces the size even more.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05F75-29F0-4A83-BB49-9DBE438CB9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56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05F75-29F0-4A83-BB49-9DBE438CB9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56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DB49-3654-4056-8F00-6A704F40E5EA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26A7-1FD0-4414-9441-BB55E7E8570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DB49-3654-4056-8F00-6A704F40E5EA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26A7-1FD0-4414-9441-BB55E7E857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DB49-3654-4056-8F00-6A704F40E5EA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26A7-1FD0-4414-9441-BB55E7E857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DB49-3654-4056-8F00-6A704F40E5EA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26A7-1FD0-4414-9441-BB55E7E857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DB49-3654-4056-8F00-6A704F40E5EA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EB626A7-1FD0-4414-9441-BB55E7E8570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DB49-3654-4056-8F00-6A704F40E5EA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26A7-1FD0-4414-9441-BB55E7E857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DB49-3654-4056-8F00-6A704F40E5EA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26A7-1FD0-4414-9441-BB55E7E857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DB49-3654-4056-8F00-6A704F40E5EA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26A7-1FD0-4414-9441-BB55E7E857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DB49-3654-4056-8F00-6A704F40E5EA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26A7-1FD0-4414-9441-BB55E7E857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DB49-3654-4056-8F00-6A704F40E5EA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26A7-1FD0-4414-9441-BB55E7E857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DB49-3654-4056-8F00-6A704F40E5EA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26A7-1FD0-4414-9441-BB55E7E857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rgbClr val="77B8CF"/>
            </a:gs>
            <a:gs pos="88000">
              <a:schemeClr val="accent3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2F0DB49-3654-4056-8F00-6A704F40E5EA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EB626A7-1FD0-4414-9441-BB55E7E8570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9.emf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8229600" cy="1828800"/>
          </a:xfrm>
          <a:effectLst>
            <a:outerShdw blurRad="50800" dist="50800" dir="5400000" algn="ctr" rotWithShape="0">
              <a:schemeClr val="tx1">
                <a:lumMod val="50000"/>
              </a:schemeClr>
            </a:outerShdw>
          </a:effectLst>
        </p:spPr>
        <p:txBody>
          <a:bodyPr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z="4000" dirty="0" smtClean="0">
                <a:solidFill>
                  <a:srgbClr val="F2ED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Seasonal Distribution pattern of spring chinook salmon in Willamette Valley Project reservoirs</a:t>
            </a:r>
            <a:endParaRPr lang="en-US" sz="4000" dirty="0">
              <a:solidFill>
                <a:srgbClr val="F2ED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  <a:effectLst/>
        </p:spPr>
        <p:txBody>
          <a:bodyPr>
            <a:normAutofit fontScale="25000" lnSpcReduction="20000"/>
          </a:bodyPr>
          <a:lstStyle/>
          <a:p>
            <a:r>
              <a:rPr lang="en-US" sz="6400" b="1" dirty="0"/>
              <a:t>Principal Investigators:</a:t>
            </a:r>
          </a:p>
          <a:p>
            <a:endParaRPr lang="en-US" sz="6400" b="1" i="1" dirty="0"/>
          </a:p>
          <a:p>
            <a:r>
              <a:rPr lang="en-US" sz="6400" b="1" dirty="0"/>
              <a:t>Fred R. Monzyk </a:t>
            </a:r>
          </a:p>
          <a:p>
            <a:r>
              <a:rPr lang="en-US" sz="6400" b="1" dirty="0"/>
              <a:t>Jeremy D. </a:t>
            </a:r>
            <a:r>
              <a:rPr lang="en-US" sz="6400" b="1" dirty="0" smtClean="0"/>
              <a:t>Romer</a:t>
            </a:r>
          </a:p>
          <a:p>
            <a:r>
              <a:rPr lang="en-US" sz="6400" b="1" dirty="0" smtClean="0"/>
              <a:t>Ryan </a:t>
            </a:r>
            <a:r>
              <a:rPr lang="en-US" sz="6400" b="1" dirty="0" err="1" smtClean="0"/>
              <a:t>Emig</a:t>
            </a:r>
            <a:endParaRPr lang="en-US" sz="6400" b="1" dirty="0"/>
          </a:p>
          <a:p>
            <a:r>
              <a:rPr lang="en-US" sz="6400" b="1" dirty="0"/>
              <a:t>Thomas A. Friesen</a:t>
            </a:r>
          </a:p>
          <a:p>
            <a:endParaRPr lang="en-US" sz="6400" b="1" dirty="0"/>
          </a:p>
          <a:p>
            <a:endParaRPr lang="en-US" sz="6400" b="1" dirty="0"/>
          </a:p>
          <a:p>
            <a:endParaRPr lang="en-US" sz="6400" b="1" dirty="0"/>
          </a:p>
          <a:p>
            <a:endParaRPr lang="en-US" sz="6400" b="1" dirty="0"/>
          </a:p>
          <a:p>
            <a:r>
              <a:rPr lang="en-US" sz="6400" b="1" dirty="0"/>
              <a:t>Oregon Department of Fish and Wildlife</a:t>
            </a:r>
          </a:p>
          <a:p>
            <a:r>
              <a:rPr lang="en-US" sz="6400" b="1" dirty="0"/>
              <a:t>Corvallis Research Lab</a:t>
            </a:r>
          </a:p>
          <a:p>
            <a:r>
              <a:rPr lang="en-US" sz="6400" b="1" dirty="0"/>
              <a:t>Corvallis, Oregon </a:t>
            </a:r>
          </a:p>
          <a:p>
            <a:endParaRPr lang="en-US" dirty="0"/>
          </a:p>
        </p:txBody>
      </p:sp>
      <p:pic>
        <p:nvPicPr>
          <p:cNvPr id="4" name="Picture 86" descr="logo-df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14354"/>
            <a:ext cx="1447800" cy="183885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xtLst/>
        </p:spPr>
      </p:pic>
      <p:pic>
        <p:nvPicPr>
          <p:cNvPr id="5" name="Picture 9" descr="castl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" t="5026" r="3841" b="5026"/>
          <a:stretch>
            <a:fillRect/>
          </a:stretch>
        </p:blipFill>
        <p:spPr bwMode="auto">
          <a:xfrm>
            <a:off x="7083972" y="5105400"/>
            <a:ext cx="1889521" cy="140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30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791200" y="4114800"/>
            <a:ext cx="1752600" cy="1600200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04850"/>
            <a:ext cx="8229600" cy="1143000"/>
          </a:xfrm>
          <a:effectLst/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Results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1246435"/>
            <a:ext cx="56733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Subyearlings more abundant near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except at Foster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71908"/>
              </p:ext>
            </p:extLst>
          </p:nvPr>
        </p:nvGraphicFramePr>
        <p:xfrm>
          <a:off x="883161" y="1143000"/>
          <a:ext cx="7107426" cy="5576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SPW 12.0 Graph" r:id="rId4" imgW="5440704" imgH="4268606" progId="SigmaPlotGraphicObject.11">
                  <p:embed/>
                </p:oleObj>
              </mc:Choice>
              <mc:Fallback>
                <p:oleObj name="SPW 12.0 Graph" r:id="rId4" imgW="5440704" imgH="4268606" progId="SigmaPlotGraphicObjec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83161" y="1143000"/>
                        <a:ext cx="7107426" cy="55768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Left-Right Arrow 14"/>
          <p:cNvSpPr/>
          <p:nvPr/>
        </p:nvSpPr>
        <p:spPr>
          <a:xfrm rot="10800000" flipV="1">
            <a:off x="1704974" y="5181600"/>
            <a:ext cx="1972604" cy="457199"/>
          </a:xfrm>
          <a:prstGeom prst="leftRightArrow">
            <a:avLst>
              <a:gd name="adj1" fmla="val 55128"/>
              <a:gd name="adj2" fmla="val 50000"/>
            </a:avLst>
          </a:prstGeom>
          <a:solidFill>
            <a:srgbClr val="2BF54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South Santiam Arm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572339" y="1713160"/>
            <a:ext cx="115228" cy="4269880"/>
            <a:chOff x="3572339" y="1713160"/>
            <a:chExt cx="115228" cy="4269880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677578" y="1713160"/>
              <a:ext cx="9989" cy="426988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3581400" y="1752600"/>
              <a:ext cx="96178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3572339" y="2514600"/>
              <a:ext cx="96178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572339" y="4267200"/>
              <a:ext cx="105239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3581400" y="5105400"/>
              <a:ext cx="106167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3824333" y="662463"/>
            <a:ext cx="15334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7160" indent="0" algn="ctr">
              <a:buNone/>
            </a:pPr>
            <a:r>
              <a:rPr lang="en-US" sz="3200" u="sng" dirty="0"/>
              <a:t>Spring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685923" y="3880767"/>
            <a:ext cx="1260852" cy="2068265"/>
            <a:chOff x="7502148" y="381579"/>
            <a:chExt cx="1260852" cy="2068265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7502148" y="381579"/>
              <a:ext cx="1260852" cy="0"/>
            </a:xfrm>
            <a:prstGeom prst="line">
              <a:avLst/>
            </a:prstGeom>
            <a:ln w="15875">
              <a:solidFill>
                <a:schemeClr val="tx1">
                  <a:lumMod val="9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8763000" y="381579"/>
              <a:ext cx="0" cy="2068265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545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77B8CF"/>
            </a:gs>
            <a:gs pos="97000">
              <a:schemeClr val="accent3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1143000"/>
          </a:xfrm>
          <a:effectLst/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Results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0" y="1334333"/>
            <a:ext cx="618470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Subyearlings disperse further into reservoir each month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69448"/>
              </p:ext>
            </p:extLst>
          </p:nvPr>
        </p:nvGraphicFramePr>
        <p:xfrm>
          <a:off x="1295400" y="1532185"/>
          <a:ext cx="6463566" cy="5071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SPW 12.0 Graph" r:id="rId4" imgW="5440704" imgH="4268606" progId="SigmaPlotGraphicObject.11">
                  <p:embed/>
                </p:oleObj>
              </mc:Choice>
              <mc:Fallback>
                <p:oleObj name="SPW 12.0 Graph" r:id="rId4" imgW="5440704" imgH="4268606" progId="SigmaPlotGraphicObjec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5400" y="1532185"/>
                        <a:ext cx="6463566" cy="50716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29000" y="1828800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Cougar Reservoir -2014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724733"/>
            <a:ext cx="8229600" cy="1219200"/>
          </a:xfrm>
        </p:spPr>
        <p:txBody>
          <a:bodyPr/>
          <a:lstStyle/>
          <a:p>
            <a:pPr marL="137160" indent="0" algn="ctr">
              <a:buNone/>
            </a:pPr>
            <a:r>
              <a:rPr lang="en-US" sz="3200" u="sng" dirty="0" smtClean="0"/>
              <a:t>Spring</a:t>
            </a:r>
          </a:p>
        </p:txBody>
      </p:sp>
    </p:spTree>
    <p:extLst>
      <p:ext uri="{BB962C8B-B14F-4D97-AF65-F5344CB8AC3E}">
        <p14:creationId xmlns:p14="http://schemas.microsoft.com/office/powerpoint/2010/main" val="23877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587" y="-228600"/>
            <a:ext cx="8229600" cy="1143000"/>
          </a:xfrm>
          <a:effectLst/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Results</a:t>
            </a:r>
            <a:endParaRPr lang="en-US" sz="4000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8573" y="1591701"/>
            <a:ext cx="4676100" cy="5128141"/>
            <a:chOff x="1615893" y="1089541"/>
            <a:chExt cx="5715000" cy="5715000"/>
          </a:xfrm>
        </p:grpSpPr>
        <p:grpSp>
          <p:nvGrpSpPr>
            <p:cNvPr id="32" name="Group 31"/>
            <p:cNvGrpSpPr/>
            <p:nvPr/>
          </p:nvGrpSpPr>
          <p:grpSpPr>
            <a:xfrm>
              <a:off x="1615893" y="1089541"/>
              <a:ext cx="5715000" cy="5715000"/>
              <a:chOff x="1584234" y="1143000"/>
              <a:chExt cx="5715000" cy="571500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84234" y="1143000"/>
                <a:ext cx="5715000" cy="5715000"/>
              </a:xfrm>
              <a:prstGeom prst="rect">
                <a:avLst/>
              </a:prstGeom>
            </p:spPr>
          </p:pic>
          <p:cxnSp>
            <p:nvCxnSpPr>
              <p:cNvPr id="10" name="Straight Connector 9"/>
              <p:cNvCxnSpPr/>
              <p:nvPr/>
            </p:nvCxnSpPr>
            <p:spPr>
              <a:xfrm flipH="1">
                <a:off x="3124200" y="2764972"/>
                <a:ext cx="838200" cy="104502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>
                <a:off x="2286000" y="2133600"/>
                <a:ext cx="838200" cy="9906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H="1">
                <a:off x="4953000" y="4114800"/>
                <a:ext cx="451757" cy="12192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4038600" y="3657600"/>
                <a:ext cx="544286" cy="10668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5715000" y="4953000"/>
                <a:ext cx="381000" cy="13716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Rectangle 30"/>
              <p:cNvSpPr/>
              <p:nvPr/>
            </p:nvSpPr>
            <p:spPr>
              <a:xfrm>
                <a:off x="5960252" y="6248400"/>
                <a:ext cx="300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rgbClr val="FFFF00"/>
                    </a:solidFill>
                  </a:rPr>
                  <a:t>6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1778816" y="255814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</a:rPr>
                <a:t>1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531291" y="32882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</a:rPr>
                <a:t>2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263118" y="4876800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</a:rPr>
                <a:t>4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303491" y="4114800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</a:rPr>
                <a:t>3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131253" y="5454134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</a:rPr>
                <a:t>5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008524" y="1080432"/>
            <a:ext cx="5966698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Lookout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 2014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(viewed another way)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67" y="4472007"/>
            <a:ext cx="19944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Divided reservoir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into 6 areas for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comparison to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summer and fall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catch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458023"/>
              </p:ext>
            </p:extLst>
          </p:nvPr>
        </p:nvGraphicFramePr>
        <p:xfrm>
          <a:off x="4495800" y="1702774"/>
          <a:ext cx="4648200" cy="4720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2" name="SPW 12.0 Graph" r:id="rId5" imgW="5561137" imgH="5647860" progId="SigmaPlotGraphicObject.11">
                  <p:embed/>
                </p:oleObj>
              </mc:Choice>
              <mc:Fallback>
                <p:oleObj name="SPW 12.0 Graph" r:id="rId5" imgW="5561137" imgH="5647860" progId="SigmaPlotGraphicObject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702774"/>
                        <a:ext cx="4648200" cy="47204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5257800" y="6019800"/>
            <a:ext cx="3352800" cy="153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62575" y="5965515"/>
            <a:ext cx="31117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1              2              3              4              5               6</a:t>
            </a:r>
            <a:endParaRPr lang="en-US" sz="1100" b="1" dirty="0">
              <a:solidFill>
                <a:schemeClr val="bg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730464"/>
            <a:ext cx="2187144" cy="145388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84373" y="6076933"/>
            <a:ext cx="4700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Dam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72500" y="6076933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 smtClean="0">
                <a:solidFill>
                  <a:schemeClr val="bg1"/>
                </a:solidFill>
              </a:rPr>
              <a:t>HoR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457411" y="533400"/>
            <a:ext cx="8229600" cy="1219200"/>
          </a:xfrm>
        </p:spPr>
        <p:txBody>
          <a:bodyPr/>
          <a:lstStyle/>
          <a:p>
            <a:pPr marL="137160" indent="0" algn="ctr">
              <a:buNone/>
            </a:pPr>
            <a:r>
              <a:rPr lang="en-US" sz="3200" u="sng" dirty="0" smtClean="0"/>
              <a:t>Spring</a:t>
            </a:r>
          </a:p>
        </p:txBody>
      </p:sp>
    </p:spTree>
    <p:extLst>
      <p:ext uri="{BB962C8B-B14F-4D97-AF65-F5344CB8AC3E}">
        <p14:creationId xmlns:p14="http://schemas.microsoft.com/office/powerpoint/2010/main" val="45732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61958" y="1123949"/>
            <a:ext cx="8276883" cy="443865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8646477" y="57702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8646477" y="61395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59563" y="-228600"/>
            <a:ext cx="8229600" cy="1066800"/>
          </a:xfrm>
          <a:prstGeom prst="rect">
            <a:avLst/>
          </a:prstGeom>
          <a:effectLst/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FF00"/>
                </a:solidFill>
              </a:rPr>
              <a:t>Results</a:t>
            </a:r>
            <a:endParaRPr lang="en-US" sz="4000" dirty="0">
              <a:solidFill>
                <a:schemeClr val="tx1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766075"/>
              </p:ext>
            </p:extLst>
          </p:nvPr>
        </p:nvGraphicFramePr>
        <p:xfrm>
          <a:off x="525363" y="1372438"/>
          <a:ext cx="4075036" cy="407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5" name="SPW 12.0 Graph" r:id="rId4" imgW="5414820" imgH="5413131" progId="SigmaPlotGraphicObject.11">
                  <p:embed/>
                </p:oleObj>
              </mc:Choice>
              <mc:Fallback>
                <p:oleObj name="SPW 12.0 Graph" r:id="rId4" imgW="5414820" imgH="5413131" progId="SigmaPlotGraphicObjec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5363" y="1372438"/>
                        <a:ext cx="4075036" cy="4073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378574"/>
              </p:ext>
            </p:extLst>
          </p:nvPr>
        </p:nvGraphicFramePr>
        <p:xfrm>
          <a:off x="4445788" y="1261266"/>
          <a:ext cx="4231146" cy="4069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6" name="SPW 12.0 Graph" r:id="rId6" imgW="5446815" imgH="5238074" progId="SigmaPlotGraphicObject.11">
                  <p:embed/>
                </p:oleObj>
              </mc:Choice>
              <mc:Fallback>
                <p:oleObj name="SPW 12.0 Graph" r:id="rId6" imgW="5446815" imgH="5238074" progId="SigmaPlotGraphicObjec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45788" y="1261266"/>
                        <a:ext cx="4231146" cy="4069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07400" y="5039126"/>
            <a:ext cx="32240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 smtClean="0">
                <a:solidFill>
                  <a:schemeClr val="bg1"/>
                </a:solidFill>
              </a:rPr>
              <a:t>A6</a:t>
            </a:r>
            <a:endParaRPr lang="en-US" sz="75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0749" y="4343400"/>
            <a:ext cx="49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Too</a:t>
            </a:r>
          </a:p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warm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57400" y="5039125"/>
            <a:ext cx="32240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 smtClean="0">
                <a:solidFill>
                  <a:schemeClr val="bg1"/>
                </a:solidFill>
              </a:rPr>
              <a:t>A6</a:t>
            </a:r>
            <a:endParaRPr lang="en-US" sz="75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4600" y="5223140"/>
            <a:ext cx="961652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Reservoir area</a:t>
            </a:r>
            <a:endParaRPr lang="en-US" sz="85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5825" y="5711860"/>
            <a:ext cx="6051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Bimodal distribution –subyearlings at dam and near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51901" y="4343400"/>
            <a:ext cx="53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Too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</a:rPr>
              <a:t>warm</a:t>
            </a:r>
          </a:p>
        </p:txBody>
      </p:sp>
      <p:sp>
        <p:nvSpPr>
          <p:cNvPr id="3" name="Curved Down Arrow 2"/>
          <p:cNvSpPr/>
          <p:nvPr/>
        </p:nvSpPr>
        <p:spPr>
          <a:xfrm>
            <a:off x="1504949" y="2672578"/>
            <a:ext cx="1981200" cy="685800"/>
          </a:xfrm>
          <a:prstGeom prst="curvedDownArrow">
            <a:avLst/>
          </a:prstGeom>
          <a:solidFill>
            <a:srgbClr val="F2ED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3749" y="6160069"/>
            <a:ext cx="5881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2ED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23% of A5 hatchery catch comprised of forebay release group</a:t>
            </a:r>
          </a:p>
          <a:p>
            <a:r>
              <a:rPr lang="en-US" sz="1600" dirty="0" smtClean="0">
                <a:solidFill>
                  <a:srgbClr val="F2ED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38% of A1 hatchery catch comprised of </a:t>
            </a:r>
            <a:r>
              <a:rPr lang="en-US" sz="1600" dirty="0" err="1" smtClean="0">
                <a:solidFill>
                  <a:srgbClr val="F2ED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</a:t>
            </a:r>
            <a:r>
              <a:rPr lang="en-US" sz="1600" dirty="0" smtClean="0">
                <a:solidFill>
                  <a:srgbClr val="F2ED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release group</a:t>
            </a:r>
            <a:endParaRPr lang="en-US" sz="1600" dirty="0">
              <a:solidFill>
                <a:srgbClr val="F2ED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urved Down Arrow 19"/>
          <p:cNvSpPr/>
          <p:nvPr/>
        </p:nvSpPr>
        <p:spPr>
          <a:xfrm rot="10800000" flipV="1">
            <a:off x="1495424" y="2061632"/>
            <a:ext cx="2634378" cy="677621"/>
          </a:xfrm>
          <a:prstGeom prst="curvedDownArrow">
            <a:avLst/>
          </a:prstGeom>
          <a:solidFill>
            <a:srgbClr val="F2ED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0" y="2209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5638800" y="2209800"/>
            <a:ext cx="1722008" cy="1524000"/>
            <a:chOff x="5638800" y="2209800"/>
            <a:chExt cx="1722008" cy="1524000"/>
          </a:xfrm>
        </p:grpSpPr>
        <p:sp>
          <p:nvSpPr>
            <p:cNvPr id="10" name="TextBox 9"/>
            <p:cNvSpPr txBox="1"/>
            <p:nvPr/>
          </p:nvSpPr>
          <p:spPr>
            <a:xfrm>
              <a:off x="6058756" y="2209800"/>
              <a:ext cx="1037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C9900"/>
                  </a:solidFill>
                </a:rPr>
                <a:t>Milling?</a:t>
              </a:r>
              <a:endParaRPr lang="en-US" dirty="0">
                <a:solidFill>
                  <a:srgbClr val="CC9900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5638800" y="2579132"/>
              <a:ext cx="762000" cy="115466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6705600" y="2579132"/>
              <a:ext cx="655208" cy="115466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885825" y="5087552"/>
            <a:ext cx="44114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Dam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97180" y="5074575"/>
            <a:ext cx="4203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err="1" smtClean="0">
                <a:solidFill>
                  <a:schemeClr val="bg1"/>
                </a:solidFill>
              </a:rPr>
              <a:t>HoR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76800" y="5100029"/>
            <a:ext cx="4635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 Dam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79803" y="5074575"/>
            <a:ext cx="4203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err="1" smtClean="0">
                <a:solidFill>
                  <a:schemeClr val="bg1"/>
                </a:solidFill>
              </a:rPr>
              <a:t>HoR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74363" y="2514600"/>
            <a:ext cx="173837" cy="1371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-100700" y="3097830"/>
            <a:ext cx="1443461" cy="2769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Chinook catch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370511" y="514349"/>
            <a:ext cx="8229600" cy="1219200"/>
          </a:xfrm>
        </p:spPr>
        <p:txBody>
          <a:bodyPr/>
          <a:lstStyle/>
          <a:p>
            <a:pPr marL="137160" indent="0" algn="ctr">
              <a:buNone/>
            </a:pPr>
            <a:r>
              <a:rPr lang="en-US" sz="3200" u="sng" dirty="0" smtClean="0"/>
              <a:t>Summer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77288" y="5268131"/>
            <a:ext cx="1443461" cy="2769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Reservoir area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15751" y="5268130"/>
            <a:ext cx="1443461" cy="2769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Reservoir area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220" y="5555458"/>
            <a:ext cx="1918188" cy="118938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36930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Left Arrow 56"/>
          <p:cNvSpPr/>
          <p:nvPr/>
        </p:nvSpPr>
        <p:spPr>
          <a:xfrm>
            <a:off x="2057400" y="3255946"/>
            <a:ext cx="5189940" cy="257178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81545" y="-76200"/>
            <a:ext cx="8229600" cy="1066800"/>
          </a:xfrm>
          <a:prstGeom prst="rect">
            <a:avLst/>
          </a:prstGeom>
          <a:effectLst/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FF00"/>
                </a:solidFill>
              </a:rPr>
              <a:t>Results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5" name="Curved Right Arrow 34"/>
          <p:cNvSpPr/>
          <p:nvPr/>
        </p:nvSpPr>
        <p:spPr>
          <a:xfrm>
            <a:off x="6828239" y="3503597"/>
            <a:ext cx="838200" cy="609600"/>
          </a:xfrm>
          <a:prstGeom prst="curved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Curved Left Arrow 39"/>
          <p:cNvSpPr/>
          <p:nvPr/>
        </p:nvSpPr>
        <p:spPr>
          <a:xfrm>
            <a:off x="7666439" y="3446979"/>
            <a:ext cx="854865" cy="631330"/>
          </a:xfrm>
          <a:prstGeom prst="curvedLeftArrow">
            <a:avLst/>
          </a:prstGeom>
          <a:solidFill>
            <a:srgbClr val="FF000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rthographicFront">
              <a:rot lat="102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Curved Right Arrow 41"/>
          <p:cNvSpPr/>
          <p:nvPr/>
        </p:nvSpPr>
        <p:spPr>
          <a:xfrm>
            <a:off x="6828238" y="3255946"/>
            <a:ext cx="838200" cy="609600"/>
          </a:xfrm>
          <a:prstGeom prst="curved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Curved Left Arrow 42"/>
          <p:cNvSpPr/>
          <p:nvPr/>
        </p:nvSpPr>
        <p:spPr>
          <a:xfrm rot="10800000">
            <a:off x="7666439" y="3133189"/>
            <a:ext cx="854865" cy="646633"/>
          </a:xfrm>
          <a:prstGeom prst="curvedLeftArrow">
            <a:avLst/>
          </a:prstGeom>
          <a:solidFill>
            <a:srgbClr val="FF000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rthographicFront">
              <a:rot lat="102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23317" y="4769411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Dam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7578012" y="4307746"/>
            <a:ext cx="1071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Warm/</a:t>
            </a:r>
          </a:p>
          <a:p>
            <a:r>
              <a:rPr lang="en-US" dirty="0" smtClean="0"/>
              <a:t>shallow  water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1707680" y="1600200"/>
            <a:ext cx="58512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Conceptual model of movement patterns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would cause bimodal distributions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Curved Right Arrow 57"/>
          <p:cNvSpPr/>
          <p:nvPr/>
        </p:nvSpPr>
        <p:spPr>
          <a:xfrm>
            <a:off x="486967" y="3560215"/>
            <a:ext cx="838200" cy="609600"/>
          </a:xfrm>
          <a:prstGeom prst="curved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Curved Left Arrow 58"/>
          <p:cNvSpPr/>
          <p:nvPr/>
        </p:nvSpPr>
        <p:spPr>
          <a:xfrm>
            <a:off x="1325167" y="3503597"/>
            <a:ext cx="854865" cy="631330"/>
          </a:xfrm>
          <a:prstGeom prst="curvedLeftArrow">
            <a:avLst/>
          </a:prstGeom>
          <a:solidFill>
            <a:srgbClr val="FF000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rthographicFront">
              <a:rot lat="102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Curved Right Arrow 59"/>
          <p:cNvSpPr/>
          <p:nvPr/>
        </p:nvSpPr>
        <p:spPr>
          <a:xfrm>
            <a:off x="486966" y="3312564"/>
            <a:ext cx="838200" cy="609600"/>
          </a:xfrm>
          <a:prstGeom prst="curvedRightArrow">
            <a:avLst/>
          </a:prstGeom>
          <a:solidFill>
            <a:srgbClr val="FC593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Right Arrow 55"/>
          <p:cNvSpPr/>
          <p:nvPr/>
        </p:nvSpPr>
        <p:spPr>
          <a:xfrm>
            <a:off x="1325166" y="3887541"/>
            <a:ext cx="6066234" cy="282274"/>
          </a:xfrm>
          <a:prstGeom prst="rightArrow">
            <a:avLst/>
          </a:prstGeom>
          <a:solidFill>
            <a:srgbClr val="FF0000"/>
          </a:solidFill>
          <a:ln w="3175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urved Left Arrow 60"/>
          <p:cNvSpPr/>
          <p:nvPr/>
        </p:nvSpPr>
        <p:spPr>
          <a:xfrm rot="10800000">
            <a:off x="1325167" y="3189807"/>
            <a:ext cx="854865" cy="646633"/>
          </a:xfrm>
          <a:prstGeom prst="curvedLeftArrow">
            <a:avLst/>
          </a:prstGeom>
          <a:solidFill>
            <a:srgbClr val="FF000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rthographicFront">
              <a:rot lat="102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423317" y="2722548"/>
            <a:ext cx="0" cy="2416195"/>
          </a:xfrm>
          <a:prstGeom prst="line">
            <a:avLst/>
          </a:prstGeom>
          <a:ln w="50800">
            <a:solidFill>
              <a:schemeClr val="tx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8589163" y="2771239"/>
            <a:ext cx="0" cy="2416195"/>
          </a:xfrm>
          <a:prstGeom prst="line">
            <a:avLst/>
          </a:prstGeom>
          <a:ln w="50800">
            <a:solidFill>
              <a:schemeClr val="tx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59563" y="762000"/>
            <a:ext cx="8229600" cy="1219200"/>
          </a:xfrm>
        </p:spPr>
        <p:txBody>
          <a:bodyPr/>
          <a:lstStyle/>
          <a:p>
            <a:pPr marL="137160" indent="0" algn="ctr">
              <a:buNone/>
            </a:pPr>
            <a:r>
              <a:rPr lang="en-US" sz="3200" u="sng" dirty="0" smtClean="0"/>
              <a:t>Summer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937846" y="4134927"/>
            <a:ext cx="778466" cy="338726"/>
            <a:chOff x="2895600" y="5036067"/>
            <a:chExt cx="2205633" cy="862752"/>
          </a:xfrm>
        </p:grpSpPr>
        <p:sp>
          <p:nvSpPr>
            <p:cNvPr id="31" name="Right Triangle 30"/>
            <p:cNvSpPr/>
            <p:nvPr/>
          </p:nvSpPr>
          <p:spPr>
            <a:xfrm rot="20555337">
              <a:off x="3558898" y="5553982"/>
              <a:ext cx="539848" cy="283926"/>
            </a:xfrm>
            <a:prstGeom prst="rtTriangle">
              <a:avLst/>
            </a:prstGeom>
            <a:pattFill prst="ltDnDiag">
              <a:fgClr>
                <a:schemeClr val="tx1">
                  <a:lumMod val="65000"/>
                </a:schemeClr>
              </a:fgClr>
              <a:bgClr>
                <a:schemeClr val="tx1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Triangle 12"/>
            <p:cNvSpPr/>
            <p:nvPr/>
          </p:nvSpPr>
          <p:spPr>
            <a:xfrm rot="20663960">
              <a:off x="3875348" y="5036067"/>
              <a:ext cx="449761" cy="308321"/>
            </a:xfrm>
            <a:prstGeom prst="rtTriangle">
              <a:avLst/>
            </a:prstGeom>
            <a:pattFill prst="ltDnDiag">
              <a:fgClr>
                <a:schemeClr val="tx1">
                  <a:lumMod val="65000"/>
                </a:schemeClr>
              </a:fgClr>
              <a:bgClr>
                <a:schemeClr val="tx1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396655" y="5275857"/>
              <a:ext cx="217089" cy="123329"/>
            </a:xfrm>
            <a:prstGeom prst="ellipse">
              <a:avLst/>
            </a:prstGeom>
            <a:pattFill prst="pct10">
              <a:fgClr>
                <a:schemeClr val="tx1">
                  <a:lumMod val="75000"/>
                </a:schemeClr>
              </a:fgClr>
              <a:bgClr>
                <a:schemeClr val="tx1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196233" y="5275857"/>
              <a:ext cx="1905000" cy="525152"/>
            </a:xfrm>
            <a:prstGeom prst="ellipse">
              <a:avLst/>
            </a:prstGeom>
            <a:pattFill prst="shingle">
              <a:fgClr>
                <a:schemeClr val="tx1">
                  <a:lumMod val="75000"/>
                </a:schemeClr>
              </a:fgClr>
              <a:bgClr>
                <a:schemeClr val="tx1">
                  <a:lumMod val="6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724400" y="5486400"/>
              <a:ext cx="76200" cy="62838"/>
            </a:xfrm>
            <a:prstGeom prst="ellips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Arc 6"/>
            <p:cNvSpPr/>
            <p:nvPr/>
          </p:nvSpPr>
          <p:spPr>
            <a:xfrm>
              <a:off x="4709520" y="5587338"/>
              <a:ext cx="352421" cy="45719"/>
            </a:xfrm>
            <a:prstGeom prst="arc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rapezoid 7"/>
            <p:cNvSpPr/>
            <p:nvPr/>
          </p:nvSpPr>
          <p:spPr>
            <a:xfrm rot="5400000">
              <a:off x="2787056" y="5397763"/>
              <a:ext cx="609600" cy="392512"/>
            </a:xfrm>
            <a:prstGeom prst="trapezoid">
              <a:avLst>
                <a:gd name="adj" fmla="val 51753"/>
              </a:avLst>
            </a:prstGeom>
            <a:pattFill prst="narHorz">
              <a:fgClr>
                <a:schemeClr val="tx1">
                  <a:lumMod val="75000"/>
                </a:schemeClr>
              </a:fgClr>
              <a:bgClr>
                <a:schemeClr val="tx1">
                  <a:lumMod val="6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050322" y="4510472"/>
            <a:ext cx="778466" cy="338726"/>
            <a:chOff x="2895600" y="5036067"/>
            <a:chExt cx="2205634" cy="862752"/>
          </a:xfrm>
        </p:grpSpPr>
        <p:sp>
          <p:nvSpPr>
            <p:cNvPr id="50" name="Right Triangle 49"/>
            <p:cNvSpPr/>
            <p:nvPr/>
          </p:nvSpPr>
          <p:spPr>
            <a:xfrm rot="20555337">
              <a:off x="3558898" y="5553982"/>
              <a:ext cx="539848" cy="283926"/>
            </a:xfrm>
            <a:prstGeom prst="rtTriangle">
              <a:avLst/>
            </a:prstGeom>
            <a:pattFill prst="ltDnDiag">
              <a:fgClr>
                <a:schemeClr val="tx1">
                  <a:lumMod val="65000"/>
                </a:schemeClr>
              </a:fgClr>
              <a:bgClr>
                <a:schemeClr val="tx1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ight Triangle 50"/>
            <p:cNvSpPr/>
            <p:nvPr/>
          </p:nvSpPr>
          <p:spPr>
            <a:xfrm rot="20663960">
              <a:off x="3875348" y="5036067"/>
              <a:ext cx="449761" cy="308321"/>
            </a:xfrm>
            <a:prstGeom prst="rtTriangle">
              <a:avLst/>
            </a:prstGeom>
            <a:pattFill prst="ltDnDiag">
              <a:fgClr>
                <a:schemeClr val="tx1">
                  <a:lumMod val="65000"/>
                </a:schemeClr>
              </a:fgClr>
              <a:bgClr>
                <a:schemeClr val="tx1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3396655" y="5275857"/>
              <a:ext cx="217089" cy="123329"/>
            </a:xfrm>
            <a:prstGeom prst="ellipse">
              <a:avLst/>
            </a:prstGeom>
            <a:pattFill prst="pct10">
              <a:fgClr>
                <a:schemeClr val="tx1">
                  <a:lumMod val="75000"/>
                </a:schemeClr>
              </a:fgClr>
              <a:bgClr>
                <a:schemeClr val="tx1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3196234" y="5275857"/>
              <a:ext cx="1905000" cy="525151"/>
            </a:xfrm>
            <a:prstGeom prst="ellipse">
              <a:avLst/>
            </a:prstGeom>
            <a:pattFill prst="shingle">
              <a:fgClr>
                <a:schemeClr val="tx1">
                  <a:lumMod val="75000"/>
                </a:schemeClr>
              </a:fgClr>
              <a:bgClr>
                <a:schemeClr val="tx1">
                  <a:lumMod val="6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4724400" y="5486400"/>
              <a:ext cx="76200" cy="62838"/>
            </a:xfrm>
            <a:prstGeom prst="ellips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c 65"/>
            <p:cNvSpPr/>
            <p:nvPr/>
          </p:nvSpPr>
          <p:spPr>
            <a:xfrm>
              <a:off x="4709520" y="5587338"/>
              <a:ext cx="352421" cy="45719"/>
            </a:xfrm>
            <a:prstGeom prst="arc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rapezoid 66"/>
            <p:cNvSpPr/>
            <p:nvPr/>
          </p:nvSpPr>
          <p:spPr>
            <a:xfrm rot="5400000">
              <a:off x="2787056" y="5397763"/>
              <a:ext cx="609600" cy="392512"/>
            </a:xfrm>
            <a:prstGeom prst="trapezoid">
              <a:avLst>
                <a:gd name="adj" fmla="val 51753"/>
              </a:avLst>
            </a:prstGeom>
            <a:pattFill prst="narHorz">
              <a:fgClr>
                <a:schemeClr val="tx1">
                  <a:lumMod val="75000"/>
                </a:schemeClr>
              </a:fgClr>
              <a:bgClr>
                <a:schemeClr val="tx1">
                  <a:lumMod val="6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 flipH="1">
            <a:off x="7273587" y="3802802"/>
            <a:ext cx="811648" cy="338726"/>
            <a:chOff x="2895600" y="5036067"/>
            <a:chExt cx="2205633" cy="862752"/>
          </a:xfrm>
        </p:grpSpPr>
        <p:sp>
          <p:nvSpPr>
            <p:cNvPr id="37" name="Right Triangle 36"/>
            <p:cNvSpPr/>
            <p:nvPr/>
          </p:nvSpPr>
          <p:spPr>
            <a:xfrm rot="20555337">
              <a:off x="3558898" y="5553982"/>
              <a:ext cx="539848" cy="283926"/>
            </a:xfrm>
            <a:prstGeom prst="rtTriangle">
              <a:avLst/>
            </a:prstGeom>
            <a:pattFill prst="ltDnDiag">
              <a:fgClr>
                <a:schemeClr val="tx1">
                  <a:lumMod val="65000"/>
                </a:schemeClr>
              </a:fgClr>
              <a:bgClr>
                <a:schemeClr val="tx1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ight Triangle 37"/>
            <p:cNvSpPr/>
            <p:nvPr/>
          </p:nvSpPr>
          <p:spPr>
            <a:xfrm rot="20663960">
              <a:off x="3875348" y="5036067"/>
              <a:ext cx="449761" cy="308321"/>
            </a:xfrm>
            <a:prstGeom prst="rtTriangle">
              <a:avLst/>
            </a:prstGeom>
            <a:pattFill prst="ltDnDiag">
              <a:fgClr>
                <a:schemeClr val="tx1">
                  <a:lumMod val="65000"/>
                </a:schemeClr>
              </a:fgClr>
              <a:bgClr>
                <a:schemeClr val="tx1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3396655" y="5275857"/>
              <a:ext cx="217089" cy="123329"/>
            </a:xfrm>
            <a:prstGeom prst="ellipse">
              <a:avLst/>
            </a:prstGeom>
            <a:pattFill prst="pct10">
              <a:fgClr>
                <a:schemeClr val="tx1">
                  <a:lumMod val="75000"/>
                </a:schemeClr>
              </a:fgClr>
              <a:bgClr>
                <a:schemeClr val="tx1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3196233" y="5275857"/>
              <a:ext cx="1905000" cy="525152"/>
            </a:xfrm>
            <a:prstGeom prst="ellipse">
              <a:avLst/>
            </a:prstGeom>
            <a:pattFill prst="shingle">
              <a:fgClr>
                <a:schemeClr val="tx1">
                  <a:lumMod val="75000"/>
                </a:schemeClr>
              </a:fgClr>
              <a:bgClr>
                <a:schemeClr val="tx1">
                  <a:lumMod val="6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4724400" y="5486400"/>
              <a:ext cx="76200" cy="62838"/>
            </a:xfrm>
            <a:prstGeom prst="ellips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Arc 44"/>
            <p:cNvSpPr/>
            <p:nvPr/>
          </p:nvSpPr>
          <p:spPr>
            <a:xfrm>
              <a:off x="4709520" y="5587338"/>
              <a:ext cx="352421" cy="45719"/>
            </a:xfrm>
            <a:prstGeom prst="arc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rapezoid 45"/>
            <p:cNvSpPr/>
            <p:nvPr/>
          </p:nvSpPr>
          <p:spPr>
            <a:xfrm rot="5400000">
              <a:off x="2787056" y="5397763"/>
              <a:ext cx="609600" cy="392512"/>
            </a:xfrm>
            <a:prstGeom prst="trapezoid">
              <a:avLst>
                <a:gd name="adj" fmla="val 51753"/>
              </a:avLst>
            </a:prstGeom>
            <a:pattFill prst="narHorz">
              <a:fgClr>
                <a:schemeClr val="tx1">
                  <a:lumMod val="75000"/>
                </a:schemeClr>
              </a:fgClr>
              <a:bgClr>
                <a:schemeClr val="tx1">
                  <a:lumMod val="6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 flipH="1">
            <a:off x="7301981" y="3630433"/>
            <a:ext cx="811648" cy="338726"/>
            <a:chOff x="2895600" y="5036067"/>
            <a:chExt cx="2205633" cy="862752"/>
          </a:xfrm>
        </p:grpSpPr>
        <p:sp>
          <p:nvSpPr>
            <p:cNvPr id="48" name="Right Triangle 47"/>
            <p:cNvSpPr/>
            <p:nvPr/>
          </p:nvSpPr>
          <p:spPr>
            <a:xfrm rot="20555337">
              <a:off x="3558898" y="5553982"/>
              <a:ext cx="539848" cy="283926"/>
            </a:xfrm>
            <a:prstGeom prst="rtTriangle">
              <a:avLst/>
            </a:prstGeom>
            <a:pattFill prst="ltDnDiag">
              <a:fgClr>
                <a:schemeClr val="tx1">
                  <a:lumMod val="65000"/>
                </a:schemeClr>
              </a:fgClr>
              <a:bgClr>
                <a:schemeClr val="tx1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ight Triangle 67"/>
            <p:cNvSpPr/>
            <p:nvPr/>
          </p:nvSpPr>
          <p:spPr>
            <a:xfrm rot="20663960">
              <a:off x="3875348" y="5036067"/>
              <a:ext cx="449761" cy="308321"/>
            </a:xfrm>
            <a:prstGeom prst="rtTriangle">
              <a:avLst/>
            </a:prstGeom>
            <a:pattFill prst="ltDnDiag">
              <a:fgClr>
                <a:schemeClr val="tx1">
                  <a:lumMod val="65000"/>
                </a:schemeClr>
              </a:fgClr>
              <a:bgClr>
                <a:schemeClr val="tx1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3396655" y="5275857"/>
              <a:ext cx="217089" cy="123329"/>
            </a:xfrm>
            <a:prstGeom prst="ellipse">
              <a:avLst/>
            </a:prstGeom>
            <a:pattFill prst="pct10">
              <a:fgClr>
                <a:schemeClr val="tx1">
                  <a:lumMod val="75000"/>
                </a:schemeClr>
              </a:fgClr>
              <a:bgClr>
                <a:schemeClr val="tx1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3196233" y="5275857"/>
              <a:ext cx="1905000" cy="525152"/>
            </a:xfrm>
            <a:prstGeom prst="ellipse">
              <a:avLst/>
            </a:prstGeom>
            <a:pattFill prst="shingle">
              <a:fgClr>
                <a:schemeClr val="tx1">
                  <a:lumMod val="75000"/>
                </a:schemeClr>
              </a:fgClr>
              <a:bgClr>
                <a:schemeClr val="tx1">
                  <a:lumMod val="6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4724400" y="5486400"/>
              <a:ext cx="76200" cy="62838"/>
            </a:xfrm>
            <a:prstGeom prst="ellips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Arc 71"/>
            <p:cNvSpPr/>
            <p:nvPr/>
          </p:nvSpPr>
          <p:spPr>
            <a:xfrm>
              <a:off x="4709520" y="5587338"/>
              <a:ext cx="352421" cy="45719"/>
            </a:xfrm>
            <a:prstGeom prst="arc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rapezoid 72"/>
            <p:cNvSpPr/>
            <p:nvPr/>
          </p:nvSpPr>
          <p:spPr>
            <a:xfrm rot="5400000">
              <a:off x="2787056" y="5397763"/>
              <a:ext cx="609600" cy="392512"/>
            </a:xfrm>
            <a:prstGeom prst="trapezoid">
              <a:avLst>
                <a:gd name="adj" fmla="val 51753"/>
              </a:avLst>
            </a:prstGeom>
            <a:pattFill prst="narHorz">
              <a:fgClr>
                <a:schemeClr val="tx1">
                  <a:lumMod val="75000"/>
                </a:schemeClr>
              </a:fgClr>
              <a:bgClr>
                <a:schemeClr val="tx1">
                  <a:lumMod val="6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390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57882 -0.040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41" y="-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path" presetSubtype="0" repeatCount="200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57882 -0.04028 C 0.62014 -0.04028 0.65382 -0.05533 0.65382 -0.07361 C 0.65382 -0.09236 0.62014 -0.10695 0.57882 -0.10695 C 0.53732 -0.10695 0.50382 -0.09236 0.50382 -0.07361 C 0.50382 -0.05533 0.53732 -0.04028 0.57882 -0.04028 Z " pathEditMode="relative" rAng="0" ptsTypes="fffff">
                                      <p:cBhvr>
                                        <p:cTn id="9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.55556E-7 -2.22222E-6 L 0.36215 -0.12291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8" y="-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215 -0.12292 C 0.40781 -0.12292 0.44583 -0.14074 0.44583 -0.16204 C 0.44583 -0.18333 0.40781 -0.20069 0.36215 -0.20069 C 0.31597 -0.20069 0.27899 -0.18333 0.27899 -0.16204 C 0.27899 -0.14074 0.31597 -0.12292 0.36215 -0.12292 Z " pathEditMode="relative" rAng="0" ptsTypes="fffff">
                                      <p:cBhvr>
                                        <p:cTn id="20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17448 -0.08542 C -0.21163 -0.1037 -0.26701 -0.12037 -0.32535 -0.12963 C -0.39288 -0.13982 -0.44826 -0.1419 -0.48698 -0.13542 L -0.67309 -0.10694 " pathEditMode="relative" rAng="11211604" ptsTypes="FffFF">
                                      <p:cBhvr>
                                        <p:cTn id="2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99" y="-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7309 -0.10741 C -0.70989 -0.10741 -0.73975 -0.09213 -0.73975 -0.07408 C -0.73975 -0.05579 -0.70989 -0.04075 -0.67309 -0.04075 C -0.63628 -0.04075 -0.60642 -0.05579 -0.60642 -0.07408 C -0.60642 -0.09213 -0.63628 -0.10741 -0.67309 -0.10741 Z " pathEditMode="relative" rAng="0" ptsTypes="fffff">
                                      <p:cBhvr>
                                        <p:cTn id="2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3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0.18264 -0.04004 C -0.22083 -0.04884 -0.27847 -0.05393 -0.33819 -0.0537 C -0.40625 -0.05393 -0.46076 -0.04907 -0.49965 -0.03981 L -0.68246 -3.7037E-6 " pathEditMode="relative" rAng="10800000" ptsTypes="FffFF">
                                      <p:cBhvr>
                                        <p:cTn id="3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5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000"/>
                            </p:stCondLst>
                            <p:childTnLst>
                              <p:par>
                                <p:cTn id="36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282 -4.44444E-6 C -0.72448 -4.44444E-6 -0.75782 0.01598 -0.75782 0.03612 C -0.75782 0.05602 -0.72448 0.07223 -0.68282 0.07223 C -0.64167 0.07223 -0.60782 0.05602 -0.60782 0.03612 C -0.60782 0.01598 -0.64167 -4.44444E-6 -0.68282 -4.44444E-6 Z " pathEditMode="relative" rAng="0" ptsTypes="fffff">
                                      <p:cBhvr>
                                        <p:cTn id="3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7309 -0.10741 C -0.71216 -0.10741 -0.74393 -0.09144 -0.74393 -0.0713 C -0.74393 -0.05139 -0.71216 -0.03519 -0.67309 -0.03519 C -0.6342 -0.03519 -0.60226 -0.05139 -0.60226 -0.0713 C -0.60226 -0.09144 -0.6342 -0.10741 -0.67309 -0.10741 Z " pathEditMode="relative" rAng="0" ptsTypes="fffff">
                                      <p:cBhvr>
                                        <p:cTn id="39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086600" cy="1143000"/>
          </a:xfrm>
          <a:effectLst/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371600"/>
            <a:ext cx="6400800" cy="1219200"/>
          </a:xfrm>
        </p:spPr>
        <p:txBody>
          <a:bodyPr/>
          <a:lstStyle/>
          <a:p>
            <a:pPr marL="137160" indent="0" algn="ctr">
              <a:buNone/>
            </a:pPr>
            <a:r>
              <a:rPr lang="en-US" sz="3200" u="sng" dirty="0" smtClean="0"/>
              <a:t>Fall</a:t>
            </a:r>
          </a:p>
        </p:txBody>
      </p:sp>
    </p:spTree>
    <p:extLst>
      <p:ext uri="{BB962C8B-B14F-4D97-AF65-F5344CB8AC3E}">
        <p14:creationId xmlns:p14="http://schemas.microsoft.com/office/powerpoint/2010/main" val="298722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9878" y="1219200"/>
            <a:ext cx="8775522" cy="47356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26187"/>
              </p:ext>
            </p:extLst>
          </p:nvPr>
        </p:nvGraphicFramePr>
        <p:xfrm>
          <a:off x="4396280" y="1226886"/>
          <a:ext cx="4514402" cy="4708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0" name="SPW 12.0 Graph" r:id="rId4" imgW="5414820" imgH="5647860" progId="SigmaPlotGraphicObject.11">
                  <p:embed/>
                </p:oleObj>
              </mc:Choice>
              <mc:Fallback>
                <p:oleObj name="SPW 12.0 Graph" r:id="rId4" imgW="5414820" imgH="5647860" progId="SigmaPlotGraphicObjec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96280" y="1226886"/>
                        <a:ext cx="4514402" cy="4708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524748"/>
              </p:ext>
            </p:extLst>
          </p:nvPr>
        </p:nvGraphicFramePr>
        <p:xfrm>
          <a:off x="152400" y="1219200"/>
          <a:ext cx="4509101" cy="4703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1" name="SPW 12.0 Graph" r:id="rId6" imgW="5414820" imgH="5647860" progId="SigmaPlotGraphicObject.11">
                  <p:embed/>
                </p:oleObj>
              </mc:Choice>
              <mc:Fallback>
                <p:oleObj name="SPW 12.0 Graph" r:id="rId6" imgW="5414820" imgH="5647860" progId="SigmaPlotGraphicObjec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400" y="1219200"/>
                        <a:ext cx="4509101" cy="47034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8646477" y="57702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8646477" y="61395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16877" y="-276225"/>
            <a:ext cx="8229600" cy="10668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FF00"/>
                </a:solidFill>
              </a:rPr>
              <a:t>Results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9420" y="5494450"/>
            <a:ext cx="3161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</a:t>
            </a:r>
            <a:endParaRPr lang="en-US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4536" y="4877049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Dry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43684" y="4879304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Dry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88651" y="5505608"/>
            <a:ext cx="31611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040" y="209416"/>
            <a:ext cx="2011222" cy="116231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1685925" y="6001056"/>
            <a:ext cx="5606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Subyearlings moved towards dam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 developed before outflows increased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69554" y="5152920"/>
            <a:ext cx="24833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               </a:t>
            </a: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               </a:t>
            </a: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sz="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64611" y="609600"/>
            <a:ext cx="8229600" cy="1219200"/>
          </a:xfrm>
        </p:spPr>
        <p:txBody>
          <a:bodyPr/>
          <a:lstStyle/>
          <a:p>
            <a:pPr marL="137160" indent="0" algn="ctr">
              <a:buNone/>
            </a:pPr>
            <a:r>
              <a:rPr lang="en-US" sz="3200" u="sng" dirty="0" smtClean="0"/>
              <a:t>Fall</a:t>
            </a:r>
          </a:p>
        </p:txBody>
      </p:sp>
      <p:sp>
        <p:nvSpPr>
          <p:cNvPr id="20" name="TextBox 19"/>
          <p:cNvSpPr txBox="1"/>
          <p:nvPr/>
        </p:nvSpPr>
        <p:spPr>
          <a:xfrm rot="16200000">
            <a:off x="-671953" y="3402630"/>
            <a:ext cx="1900661" cy="2769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Chinook catch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600" y="5543811"/>
            <a:ext cx="44114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Dam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914900" y="5525429"/>
            <a:ext cx="44114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Dam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49564" y="5512501"/>
            <a:ext cx="4203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err="1" smtClean="0">
                <a:solidFill>
                  <a:schemeClr val="bg1"/>
                </a:solidFill>
              </a:rPr>
              <a:t>HoR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29802" y="5538616"/>
            <a:ext cx="4203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err="1" smtClean="0">
                <a:solidFill>
                  <a:schemeClr val="bg1"/>
                </a:solidFill>
              </a:rPr>
              <a:t>HoR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92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947119"/>
              </p:ext>
            </p:extLst>
          </p:nvPr>
        </p:nvGraphicFramePr>
        <p:xfrm>
          <a:off x="0" y="1143000"/>
          <a:ext cx="6067425" cy="4287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4" name="SPW 12.0 Graph" r:id="rId3" imgW="5963420" imgH="4212530" progId="SigmaPlotGraphicObject.11">
                  <p:embed/>
                </p:oleObj>
              </mc:Choice>
              <mc:Fallback>
                <p:oleObj name="SPW 12.0 Graph" r:id="rId3" imgW="5963420" imgH="4212530" progId="SigmaPlotGraphicObjec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143000"/>
                        <a:ext cx="6067425" cy="4287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981200" y="4114800"/>
            <a:ext cx="609600" cy="533400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877023"/>
              </p:ext>
            </p:extLst>
          </p:nvPr>
        </p:nvGraphicFramePr>
        <p:xfrm>
          <a:off x="5257800" y="3048000"/>
          <a:ext cx="3579813" cy="3644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5" name="SPW 12.0 Graph" r:id="rId5" imgW="5484563" imgH="5583876" progId="SigmaPlotGraphicObject.11">
                  <p:embed/>
                </p:oleObj>
              </mc:Choice>
              <mc:Fallback>
                <p:oleObj name="SPW 12.0 Graph" r:id="rId5" imgW="5484563" imgH="5583876" progId="SigmaPlotGraphicObjec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57800" y="3048000"/>
                        <a:ext cx="3579813" cy="3644053"/>
                      </a:xfrm>
                      <a:prstGeom prst="rect">
                        <a:avLst/>
                      </a:prstGeom>
                      <a:ln w="31750">
                        <a:solidFill>
                          <a:srgbClr val="FFFF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2400" y="5498068"/>
            <a:ext cx="49007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Distribution pattern developed prior to</a:t>
            </a:r>
          </a:p>
          <a:p>
            <a:r>
              <a:rPr lang="en-US" dirty="0" smtClean="0"/>
              <a:t>     discharge increases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Consistent with downstream movement to </a:t>
            </a:r>
          </a:p>
          <a:p>
            <a:r>
              <a:rPr lang="en-US" dirty="0"/>
              <a:t> </a:t>
            </a:r>
            <a:r>
              <a:rPr lang="en-US" dirty="0" smtClean="0"/>
              <a:t>    overwintering habitat 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-228600"/>
            <a:ext cx="8229600" cy="10668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FF00"/>
                </a:solidFill>
              </a:rPr>
              <a:t>Results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229600" cy="1219200"/>
          </a:xfrm>
        </p:spPr>
        <p:txBody>
          <a:bodyPr/>
          <a:lstStyle/>
          <a:p>
            <a:pPr marL="137160" indent="0" algn="ctr">
              <a:buNone/>
            </a:pPr>
            <a:r>
              <a:rPr lang="en-US" sz="3200" u="sng" dirty="0" smtClean="0"/>
              <a:t>Fall</a:t>
            </a:r>
          </a:p>
        </p:txBody>
      </p:sp>
    </p:spTree>
    <p:extLst>
      <p:ext uri="{BB962C8B-B14F-4D97-AF65-F5344CB8AC3E}">
        <p14:creationId xmlns:p14="http://schemas.microsoft.com/office/powerpoint/2010/main" val="362369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Conclusions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 shifted from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Dam from spring to fall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Bimodal summer distribution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Traversing, milling at barrier behavior??</a:t>
            </a:r>
          </a:p>
          <a:p>
            <a:pPr marL="585216" lvl="1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 distribution consistent with downstream movement to overwintering habitat observed for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unimpounded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populations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771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astl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531" y="1600198"/>
            <a:ext cx="1695671" cy="129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248072"/>
              </p:ext>
            </p:extLst>
          </p:nvPr>
        </p:nvGraphicFramePr>
        <p:xfrm>
          <a:off x="5562600" y="1324860"/>
          <a:ext cx="1447800" cy="1805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3" name="Image Document" r:id="rId4" imgW="3067200" imgH="4000680" progId="Imaging.Document">
                  <p:embed/>
                </p:oleObj>
              </mc:Choice>
              <mc:Fallback>
                <p:oleObj name="Image Document" r:id="rId4" imgW="3067200" imgH="4000680" progId="Imaging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324860"/>
                        <a:ext cx="1447800" cy="1805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974531" y="3196912"/>
            <a:ext cx="186140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 smtClean="0"/>
              <a:t>Greg Taylor</a:t>
            </a:r>
          </a:p>
          <a:p>
            <a:r>
              <a:rPr lang="en-US" dirty="0" smtClean="0"/>
              <a:t>Chad Helms</a:t>
            </a:r>
          </a:p>
          <a:p>
            <a:r>
              <a:rPr lang="en-US" sz="1800" dirty="0" smtClean="0"/>
              <a:t>Doug </a:t>
            </a:r>
            <a:r>
              <a:rPr lang="en-US" sz="1800" dirty="0" err="1"/>
              <a:t>Garletts</a:t>
            </a:r>
            <a:endParaRPr lang="en-US" sz="1800" dirty="0"/>
          </a:p>
          <a:p>
            <a:r>
              <a:rPr lang="en-US" dirty="0" smtClean="0"/>
              <a:t>Todd Pierce</a:t>
            </a:r>
          </a:p>
          <a:p>
            <a:r>
              <a:rPr lang="en-US" sz="1800" dirty="0" smtClean="0"/>
              <a:t>Nat Erickson</a:t>
            </a:r>
            <a:endParaRPr lang="en-US" sz="1800" dirty="0"/>
          </a:p>
          <a:p>
            <a:r>
              <a:rPr lang="en-US" sz="1800" dirty="0"/>
              <a:t>Rich </a:t>
            </a:r>
            <a:r>
              <a:rPr lang="en-US" sz="1800" dirty="0" err="1"/>
              <a:t>Piaskowski</a:t>
            </a:r>
            <a:endParaRPr lang="en-US" sz="1800" dirty="0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715000" y="3196912"/>
            <a:ext cx="121379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/>
              <a:t>Jeff </a:t>
            </a:r>
            <a:r>
              <a:rPr lang="en-US" sz="1800" dirty="0" err="1" smtClean="0"/>
              <a:t>Ziller</a:t>
            </a:r>
            <a:endParaRPr lang="en-US" sz="1800" dirty="0" smtClean="0"/>
          </a:p>
          <a:p>
            <a:r>
              <a:rPr lang="en-US" dirty="0" smtClean="0"/>
              <a:t>Kelly Reis</a:t>
            </a:r>
            <a:endParaRPr lang="en-US" sz="1800" dirty="0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5181600" y="3862291"/>
            <a:ext cx="2361544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u="sng" dirty="0"/>
              <a:t>The ‘Reservoir Dogs’</a:t>
            </a:r>
          </a:p>
          <a:p>
            <a:r>
              <a:rPr lang="en-US" sz="1800" dirty="0" err="1"/>
              <a:t>Khoury</a:t>
            </a:r>
            <a:r>
              <a:rPr lang="en-US" sz="1800" dirty="0"/>
              <a:t> Hickman</a:t>
            </a:r>
          </a:p>
          <a:p>
            <a:r>
              <a:rPr lang="en-US" sz="1800" dirty="0" smtClean="0"/>
              <a:t>Chris </a:t>
            </a:r>
            <a:r>
              <a:rPr lang="en-US" sz="1800" dirty="0"/>
              <a:t>Abbes</a:t>
            </a:r>
          </a:p>
          <a:p>
            <a:r>
              <a:rPr lang="en-US" sz="1800" dirty="0" smtClean="0"/>
              <a:t>Greg </a:t>
            </a:r>
            <a:r>
              <a:rPr lang="en-US" sz="1800" dirty="0"/>
              <a:t>Gilham</a:t>
            </a:r>
          </a:p>
          <a:p>
            <a:r>
              <a:rPr lang="en-US" sz="1800" dirty="0" smtClean="0"/>
              <a:t>Andrew Nordick</a:t>
            </a:r>
          </a:p>
          <a:p>
            <a:r>
              <a:rPr lang="en-US" dirty="0" smtClean="0"/>
              <a:t>Meghan Horne-Brine</a:t>
            </a:r>
          </a:p>
          <a:p>
            <a:r>
              <a:rPr lang="en-US" dirty="0" smtClean="0"/>
              <a:t>John Elliott</a:t>
            </a:r>
          </a:p>
          <a:p>
            <a:r>
              <a:rPr lang="en-US" sz="1800" dirty="0" smtClean="0"/>
              <a:t>Kevin Stertz</a:t>
            </a:r>
          </a:p>
          <a:p>
            <a:r>
              <a:rPr lang="en-US" dirty="0" smtClean="0"/>
              <a:t>Ryan Flaherty</a:t>
            </a:r>
          </a:p>
          <a:p>
            <a:r>
              <a:rPr lang="en-US" sz="1800" dirty="0" smtClean="0"/>
              <a:t>JD Hansen</a:t>
            </a:r>
          </a:p>
          <a:p>
            <a:endParaRPr lang="en-US" sz="1800" dirty="0" smtClean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Acknowledgements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64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127" y="76200"/>
            <a:ext cx="8229600" cy="1143000"/>
          </a:xfrm>
          <a:effectLst>
            <a:outerShdw blurRad="50800" dist="50800" dir="5400000" algn="ctr" rotWithShape="0">
              <a:schemeClr val="tx1">
                <a:lumMod val="50000"/>
              </a:scheme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Background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1066800"/>
          </a:xfrm>
        </p:spPr>
        <p:txBody>
          <a:bodyPr>
            <a:normAutofit/>
          </a:bodyPr>
          <a:lstStyle/>
          <a:p>
            <a:pPr>
              <a:buSzPct val="80000"/>
              <a:buFont typeface="Wingdings" panose="05000000000000000000" pitchFamily="2" charset="2"/>
              <a:buChar char="Ø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juvenile Chinook enter reservoirs in spring as fry (mean FL=35 mm).</a:t>
            </a:r>
          </a:p>
          <a:p>
            <a:pPr marL="137160" indent="0">
              <a:buNone/>
            </a:pPr>
            <a:endParaRPr lang="en-US" sz="31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7200" y="3089647"/>
            <a:ext cx="4126727" cy="27432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461" y="2762250"/>
            <a:ext cx="4132229" cy="309917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83717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26197"/>
            <a:ext cx="7543800" cy="565785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124200" y="2526447"/>
            <a:ext cx="33297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 rot="18422468">
            <a:off x="1297916" y="4522399"/>
            <a:ext cx="778466" cy="338726"/>
            <a:chOff x="2895600" y="5036067"/>
            <a:chExt cx="2205633" cy="862752"/>
          </a:xfrm>
        </p:grpSpPr>
        <p:sp>
          <p:nvSpPr>
            <p:cNvPr id="6" name="Right Triangle 5"/>
            <p:cNvSpPr/>
            <p:nvPr/>
          </p:nvSpPr>
          <p:spPr>
            <a:xfrm rot="20555337">
              <a:off x="3558898" y="5553982"/>
              <a:ext cx="539848" cy="283926"/>
            </a:xfrm>
            <a:prstGeom prst="rtTriangle">
              <a:avLst/>
            </a:prstGeom>
            <a:pattFill prst="ltDnDiag">
              <a:fgClr>
                <a:schemeClr val="tx1">
                  <a:lumMod val="65000"/>
                </a:schemeClr>
              </a:fgClr>
              <a:bgClr>
                <a:schemeClr val="tx1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Triangle 6"/>
            <p:cNvSpPr/>
            <p:nvPr/>
          </p:nvSpPr>
          <p:spPr>
            <a:xfrm rot="20663960">
              <a:off x="3875348" y="5036067"/>
              <a:ext cx="449761" cy="308321"/>
            </a:xfrm>
            <a:prstGeom prst="rtTriangle">
              <a:avLst/>
            </a:prstGeom>
            <a:pattFill prst="ltDnDiag">
              <a:fgClr>
                <a:schemeClr val="tx1">
                  <a:lumMod val="65000"/>
                </a:schemeClr>
              </a:fgClr>
              <a:bgClr>
                <a:schemeClr val="tx1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396655" y="5275857"/>
              <a:ext cx="217089" cy="123329"/>
            </a:xfrm>
            <a:prstGeom prst="ellipse">
              <a:avLst/>
            </a:prstGeom>
            <a:pattFill prst="pct10">
              <a:fgClr>
                <a:schemeClr val="tx1">
                  <a:lumMod val="75000"/>
                </a:schemeClr>
              </a:fgClr>
              <a:bgClr>
                <a:schemeClr val="tx1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196233" y="5275857"/>
              <a:ext cx="1905000" cy="525152"/>
            </a:xfrm>
            <a:prstGeom prst="ellipse">
              <a:avLst/>
            </a:prstGeom>
            <a:pattFill prst="shingle">
              <a:fgClr>
                <a:schemeClr val="tx1">
                  <a:lumMod val="75000"/>
                </a:schemeClr>
              </a:fgClr>
              <a:bgClr>
                <a:schemeClr val="tx1">
                  <a:lumMod val="6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724400" y="5486400"/>
              <a:ext cx="76200" cy="62838"/>
            </a:xfrm>
            <a:prstGeom prst="ellips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c 11"/>
            <p:cNvSpPr/>
            <p:nvPr/>
          </p:nvSpPr>
          <p:spPr>
            <a:xfrm>
              <a:off x="4709520" y="5587338"/>
              <a:ext cx="352421" cy="45719"/>
            </a:xfrm>
            <a:prstGeom prst="arc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12"/>
            <p:cNvSpPr/>
            <p:nvPr/>
          </p:nvSpPr>
          <p:spPr>
            <a:xfrm rot="5400000">
              <a:off x="2787056" y="5397763"/>
              <a:ext cx="609600" cy="392512"/>
            </a:xfrm>
            <a:prstGeom prst="trapezoid">
              <a:avLst>
                <a:gd name="adj" fmla="val 51753"/>
              </a:avLst>
            </a:prstGeom>
            <a:pattFill prst="narHorz">
              <a:fgClr>
                <a:schemeClr val="tx1">
                  <a:lumMod val="75000"/>
                </a:schemeClr>
              </a:fgClr>
              <a:bgClr>
                <a:schemeClr val="tx1">
                  <a:lumMod val="6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932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path" presetSubtype="0" decel="4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0.17778 -0.33403 C 0.2151 -0.41065 0.27135 -0.4507 0.32951 -0.4507 C 0.39601 -0.4507 0.44896 -0.41065 0.48611 -0.33403 L 0.66545 2.22222E-6 " pathEditMode="relative" rAng="0" ptsTypes="FffFF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64" y="-2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996638"/>
              </p:ext>
            </p:extLst>
          </p:nvPr>
        </p:nvGraphicFramePr>
        <p:xfrm>
          <a:off x="1905000" y="838200"/>
          <a:ext cx="5414963" cy="543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1" name="SPW 12.0 Graph" r:id="rId3" imgW="5414820" imgH="5433261" progId="SigmaPlotGraphicObject.11">
                  <p:embed/>
                </p:oleObj>
              </mc:Choice>
              <mc:Fallback>
                <p:oleObj name="SPW 12.0 Graph" r:id="rId3" imgW="5414820" imgH="5433261" progId="SigmaPlotGraphicObjec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000" y="838200"/>
                        <a:ext cx="5414963" cy="5434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348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998" y="-28575"/>
            <a:ext cx="8229600" cy="1143000"/>
          </a:xfrm>
          <a:effectLst>
            <a:outerShdw blurRad="50800" dist="50800" dir="5400000" algn="ctr" rotWithShape="0">
              <a:schemeClr val="tx1">
                <a:lumMod val="50000"/>
              </a:scheme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Background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229600" cy="1066800"/>
          </a:xfrm>
        </p:spPr>
        <p:txBody>
          <a:bodyPr>
            <a:normAutofit/>
          </a:bodyPr>
          <a:lstStyle/>
          <a:p>
            <a:pPr>
              <a:buSzPct val="80000"/>
              <a:buFont typeface="Wingdings" panose="05000000000000000000" pitchFamily="2" charset="2"/>
              <a:buChar char="Ø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Subyearlings use nearshore </a:t>
            </a:r>
          </a:p>
          <a:p>
            <a:pPr marL="137160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habitat in the spring</a:t>
            </a:r>
          </a:p>
          <a:p>
            <a:pPr marL="137160" indent="0">
              <a:buNone/>
            </a:pP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" indent="0">
              <a:buNone/>
            </a:pPr>
            <a:endParaRPr lang="en-US" sz="31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918" y="1066800"/>
            <a:ext cx="3769532" cy="25146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57175" y="3657600"/>
            <a:ext cx="8382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SzPct val="80000"/>
              <a:buFont typeface="Wingdings" panose="05000000000000000000" pitchFamily="2" charset="2"/>
              <a:buChar char="Ø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 offshore into deeper water in the summer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5334000"/>
            <a:ext cx="50097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SzPct val="80000"/>
              <a:buFont typeface="Wingdings" panose="05000000000000000000" pitchFamily="2" charset="2"/>
              <a:buChar char="Ø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Return to surface in the fall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331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839899"/>
              </p:ext>
            </p:extLst>
          </p:nvPr>
        </p:nvGraphicFramePr>
        <p:xfrm>
          <a:off x="1727722" y="1905000"/>
          <a:ext cx="5672154" cy="4480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1" name="SPW 12.0 Graph" r:id="rId3" imgW="4057616" imgH="3200316" progId="SigmaPlotGraphicObject.11">
                  <p:embed/>
                </p:oleObj>
              </mc:Choice>
              <mc:Fallback>
                <p:oleObj name="SPW 12.0 Graph" r:id="rId3" imgW="4057616" imgH="3200316" progId="SigmaPlotGraphicObject.11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722" y="1905000"/>
                        <a:ext cx="5672154" cy="448039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99203" y="1415533"/>
            <a:ext cx="3446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Vertical Distribution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effectLst>
            <a:outerShdw blurRad="50800" dist="50800" dir="5400000" algn="ctr" rotWithShape="0">
              <a:schemeClr val="tx1">
                <a:lumMod val="50000"/>
              </a:scheme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Background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2362200" y="2971800"/>
            <a:ext cx="609600" cy="1295400"/>
          </a:xfrm>
          <a:prstGeom prst="line">
            <a:avLst/>
          </a:prstGeom>
          <a:ln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10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210" y="1333499"/>
            <a:ext cx="4060990" cy="424038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Rectangle 6"/>
          <p:cNvSpPr/>
          <p:nvPr/>
        </p:nvSpPr>
        <p:spPr>
          <a:xfrm rot="350959">
            <a:off x="5035445" y="2024080"/>
            <a:ext cx="1110833" cy="317009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75000"/>
              </a:schemeClr>
            </a:outerShdw>
          </a:effectLst>
          <a:scene3d>
            <a:camera prst="orthographicFront">
              <a:rot lat="2984456" lon="355798" rev="465046"/>
            </a:camera>
            <a:lightRig rig="threePt" dir="t"/>
          </a:scene3d>
          <a:sp3d prstMaterial="flat">
            <a:bevelT/>
          </a:sp3d>
        </p:spPr>
        <p:txBody>
          <a:bodyPr wrap="square" lIns="91440" tIns="45720" rIns="91440" bIns="45720">
            <a:spAutoFit/>
            <a:scene3d>
              <a:camera prst="orthographicFront">
                <a:rot lat="19199996" lon="0" rev="0"/>
              </a:camera>
              <a:lightRig rig="threePt" dir="t"/>
            </a:scene3d>
          </a:bodyPr>
          <a:lstStyle/>
          <a:p>
            <a:pPr algn="ctr"/>
            <a:r>
              <a:rPr lang="en-US" sz="20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en-US" sz="20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5875" y="1952474"/>
            <a:ext cx="1093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Spring</a:t>
            </a:r>
            <a:endParaRPr lang="en-U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4882" y="3352800"/>
            <a:ext cx="1346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Summer</a:t>
            </a:r>
            <a:endParaRPr lang="en-U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0467" y="4724400"/>
            <a:ext cx="689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0" y="381000"/>
            <a:ext cx="4402167" cy="70788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5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are they???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2708" y="5079920"/>
            <a:ext cx="2302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Lookout Point 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5774263"/>
            <a:ext cx="838200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needed for designing downstream passage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61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chemeClr val="tx1">
                <a:lumMod val="50000"/>
              </a:scheme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Background/Objectives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80000"/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Evaluated longitudinal distribution (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Dam)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subyearlings in the spring 2011-2014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Cougar, Detroit, Foster, Lookout Point (LOP)</a:t>
            </a:r>
          </a:p>
          <a:p>
            <a:pPr>
              <a:buSzPct val="80000"/>
              <a:buFont typeface="Wingdings" panose="05000000000000000000" pitchFamily="2" charset="2"/>
              <a:buChar char="Ø"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SzPct val="80000"/>
              <a:buFont typeface="Wingdings" panose="05000000000000000000" pitchFamily="2" charset="2"/>
              <a:buChar char="Ø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2014, evaluated longitudinal distribution in the summer and fall (pilot effort in fall 2013).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LOP only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SzPct val="80000"/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29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9525"/>
            <a:ext cx="8229600" cy="1143000"/>
          </a:xfrm>
          <a:effectLst>
            <a:outerShdw blurRad="50800" dist="50800" dir="5400000" algn="ctr" rotWithShape="0">
              <a:schemeClr val="tx1">
                <a:lumMod val="65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Methods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19175"/>
            <a:ext cx="8229600" cy="1219200"/>
          </a:xfrm>
        </p:spPr>
        <p:txBody>
          <a:bodyPr/>
          <a:lstStyle/>
          <a:p>
            <a:pPr marL="137160" indent="0" algn="ctr">
              <a:buNone/>
            </a:pPr>
            <a:r>
              <a:rPr lang="en-US" sz="3200" u="sng" dirty="0" smtClean="0"/>
              <a:t>Spring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Nearshore nets set throughout reservoirs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57400"/>
            <a:ext cx="4648200" cy="4648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514725"/>
            <a:ext cx="3886200" cy="291465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881730" y="2209800"/>
            <a:ext cx="43348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months in spring (Mar-Jun)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Checked daily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Cumulative distribution by res length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04817" y="6082010"/>
            <a:ext cx="21820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2x2x3’ box trap w/ 5-m lead net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9454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9050"/>
            <a:ext cx="8229600" cy="1143000"/>
          </a:xfrm>
          <a:effectLst>
            <a:outerShdw blurRad="50800" dist="50800" dir="5400000" algn="ctr" rotWithShape="0">
              <a:schemeClr val="tx1">
                <a:lumMod val="65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Methods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709160"/>
          </a:xfrm>
          <a:effectLst/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3200" u="sng" dirty="0" smtClean="0"/>
              <a:t>Summer and Fall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Gill nets set in 6 areas of LOP  (all with steep slopes)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 45-65’ deep in summer (Jul-Aug ) and surface in fall (Oct-Nov)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Compared catch between areas w/ Kruskal-Wallis  test (</a:t>
            </a:r>
            <a:r>
              <a:rPr lang="el-G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=0.05)                                                                                              (hatchery and natural origin) 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38475"/>
            <a:ext cx="4191000" cy="3809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225800"/>
            <a:ext cx="2590800" cy="34544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03491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  <a:effectLst/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219200"/>
          </a:xfrm>
        </p:spPr>
        <p:txBody>
          <a:bodyPr/>
          <a:lstStyle/>
          <a:p>
            <a:pPr marL="137160" indent="0" algn="ctr">
              <a:buNone/>
            </a:pPr>
            <a:r>
              <a:rPr lang="en-US" sz="3200" u="sng" dirty="0" smtClean="0"/>
              <a:t>Spring</a:t>
            </a:r>
          </a:p>
        </p:txBody>
      </p:sp>
    </p:spTree>
    <p:extLst>
      <p:ext uri="{BB962C8B-B14F-4D97-AF65-F5344CB8AC3E}">
        <p14:creationId xmlns:p14="http://schemas.microsoft.com/office/powerpoint/2010/main" val="223129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1535</TotalTime>
  <Words>744</Words>
  <Application>Microsoft Office PowerPoint</Application>
  <PresentationFormat>On-screen Show (4:3)</PresentationFormat>
  <Paragraphs>183</Paragraphs>
  <Slides>21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Apex</vt:lpstr>
      <vt:lpstr>SPW 12.0 Graph</vt:lpstr>
      <vt:lpstr>Image Document</vt:lpstr>
      <vt:lpstr>Seasonal Distribution pattern of spring chinook salmon in Willamette Valley Project reservoirs</vt:lpstr>
      <vt:lpstr>Background</vt:lpstr>
      <vt:lpstr>Background</vt:lpstr>
      <vt:lpstr>Background</vt:lpstr>
      <vt:lpstr>PowerPoint Presentation</vt:lpstr>
      <vt:lpstr>Background/Objectives</vt:lpstr>
      <vt:lpstr>Methods</vt:lpstr>
      <vt:lpstr>Methods</vt:lpstr>
      <vt:lpstr>Results</vt:lpstr>
      <vt:lpstr>Results</vt:lpstr>
      <vt:lpstr>Results</vt:lpstr>
      <vt:lpstr>Results</vt:lpstr>
      <vt:lpstr>PowerPoint Presentation</vt:lpstr>
      <vt:lpstr>PowerPoint Presentation</vt:lpstr>
      <vt:lpstr>Results</vt:lpstr>
      <vt:lpstr>PowerPoint Presentation</vt:lpstr>
      <vt:lpstr>PowerPoint Presentation</vt:lpstr>
      <vt:lpstr>Conclusions</vt:lpstr>
      <vt:lpstr>Acknowledgements</vt:lpstr>
      <vt:lpstr>PowerPoint Presentation</vt:lpstr>
      <vt:lpstr>PowerPoint Presentation</vt:lpstr>
    </vt:vector>
  </TitlesOfParts>
  <Company>College of Forestry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Seasonal Distribution pattern of spring chinook salmon in Willamette Valley Project reservoirs</dc:title>
  <dc:creator>Monzyk, Fred</dc:creator>
  <cp:lastModifiedBy>Monzyk, Fred</cp:lastModifiedBy>
  <cp:revision>111</cp:revision>
  <cp:lastPrinted>2015-02-04T23:09:40Z</cp:lastPrinted>
  <dcterms:created xsi:type="dcterms:W3CDTF">2015-01-27T20:52:00Z</dcterms:created>
  <dcterms:modified xsi:type="dcterms:W3CDTF">2015-02-09T18:18:50Z</dcterms:modified>
</cp:coreProperties>
</file>